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16"/>
  </p:notesMasterIdLst>
  <p:sldIdLst>
    <p:sldId id="3825" r:id="rId5"/>
    <p:sldId id="3826" r:id="rId6"/>
    <p:sldId id="3827" r:id="rId7"/>
    <p:sldId id="3828" r:id="rId8"/>
    <p:sldId id="3835" r:id="rId9"/>
    <p:sldId id="3836" r:id="rId10"/>
    <p:sldId id="3837" r:id="rId11"/>
    <p:sldId id="3838" r:id="rId12"/>
    <p:sldId id="3839" r:id="rId13"/>
    <p:sldId id="3840" r:id="rId14"/>
    <p:sldId id="384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8" y="756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BA811-8917-4F1D-B22F-E96045BFA4E0}" type="datetimeFigureOut">
              <a:rPr lang="en-US" smtClean="0"/>
              <a:t>9/23/2022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C6A29-4676-420C-BBE3-ACC2B80F64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9/3/20XX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youtube.com/watch?v=Hoixgm4-P4M&amp;ab_channel=MichaelSambol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youtube.com/watch?v=xli_FI7CuzA&amp;ab_channel=MichaelSambol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freepngimg.com/png/25349-bubbles-pictur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youtube.com/watch?v=g-PGLbMth_g&amp;ab_channel=MichaelSambol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CFBC99-FB8F-41F7-A81D-A5288D688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D7F48E78-B9AB-01F0-3A51-C8BD7C4BDE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59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EF86BFA-9133-4F6B-98BE-1CBB87EB6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666683"/>
            <a:ext cx="12188952" cy="3191317"/>
          </a:xfrm>
          <a:prstGeom prst="rect">
            <a:avLst/>
          </a:prstGeom>
          <a:gradFill>
            <a:gsLst>
              <a:gs pos="42000">
                <a:schemeClr val="bg1">
                  <a:alpha val="23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3630" y="3826292"/>
            <a:ext cx="5257800" cy="1701570"/>
          </a:xfrm>
        </p:spPr>
        <p:txBody>
          <a:bodyPr anchor="b">
            <a:normAutofit/>
          </a:bodyPr>
          <a:lstStyle/>
          <a:p>
            <a:pPr algn="l"/>
            <a:r>
              <a:rPr lang="en-US" sz="4400"/>
              <a:t>Algorithmos de Ordenamiento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631" y="5584617"/>
            <a:ext cx="5147960" cy="646785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Richard Marin</a:t>
            </a:r>
          </a:p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36A7B-0241-4A51-9208-C28898D69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Sort</a:t>
            </a:r>
            <a:endParaRPr lang="es-C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850801E-DB0E-4088-B8D8-0972AD183D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s-ES" dirty="0"/>
          </a:p>
          <a:p>
            <a:pPr marL="514350" indent="-514350">
              <a:buFont typeface="+mj-lt"/>
              <a:buAutoNum type="arabicPeriod"/>
            </a:pPr>
            <a:r>
              <a:rPr lang="es-ES" dirty="0"/>
              <a:t>Primero selecciona un elemento pivote.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/>
              <a:t>Luego divide la lista en dos partes (elementos menores y mayores o iguales que el pivote).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/>
              <a:t>Luego, ordena las partes de forma independiente (recursivamente).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/>
              <a:t>Finalmente, combina las subsecuencias ordenadas por una simple concatenación.</a:t>
            </a:r>
            <a:endParaRPr lang="es-CR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932C313-5F71-4689-8CF8-AE04529424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40801" y="1825625"/>
            <a:ext cx="4044397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1B913-DDC0-42D0-BF5A-0E98B381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984D7-8CBC-449E-B606-FAA370766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15D0D-E491-434F-9BE6-1106F547C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FF9CCCF6-1F78-448F-BB7C-6880847A1214}"/>
              </a:ext>
            </a:extLst>
          </p:cNvPr>
          <p:cNvSpPr/>
          <p:nvPr/>
        </p:nvSpPr>
        <p:spPr>
          <a:xfrm>
            <a:off x="10953750" y="1962150"/>
            <a:ext cx="819150" cy="4214813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082895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F7D35C3-CBE7-423D-AB54-ABD5B0887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Sort</a:t>
            </a:r>
            <a:endParaRPr lang="es-CR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578010F-1EA3-4A68-AA68-7748FE007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Quick Sort video: </a:t>
            </a:r>
            <a:r>
              <a:rPr lang="en-US" sz="2400" dirty="0">
                <a:hlinkClick r:id="rId2"/>
              </a:rPr>
              <a:t>https://www.youtube.com/watch?v=Hoixgm4-P4M&amp;ab_channel=MichaelSambol</a:t>
            </a:r>
            <a:endParaRPr lang="en-US" sz="2400" dirty="0"/>
          </a:p>
          <a:p>
            <a:pPr marL="0" indent="0">
              <a:buNone/>
            </a:pPr>
            <a:endParaRPr lang="es-C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BA9BC0-F400-4E62-A14B-28913789E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437E38-34D8-427E-AB05-1DB8B79F3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4" y="2917815"/>
            <a:ext cx="6831667" cy="35750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A18991-4749-44EE-8595-18AF6ED3A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1531" y="3977059"/>
            <a:ext cx="3081337" cy="92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338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Introducción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Bubble Sort</a:t>
            </a:r>
          </a:p>
          <a:p>
            <a:pPr marL="0" indent="0">
              <a:buNone/>
            </a:pPr>
            <a:r>
              <a:rPr lang="en-US" dirty="0"/>
              <a:t>Selection Sort</a:t>
            </a:r>
          </a:p>
          <a:p>
            <a:pPr marL="0" indent="0">
              <a:buNone/>
            </a:pPr>
            <a:r>
              <a:rPr lang="en-US" dirty="0"/>
              <a:t>Quick Sort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60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E9F2A28-69A3-4945-B6B6-C2E4A6C55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046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820" y="619303"/>
            <a:ext cx="4622663" cy="25845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Introduction: Ordenar(Sort) en C++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B147A70-DC29-4DDF-A34C-2B82C6E2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6601" y="0"/>
            <a:ext cx="842502" cy="354793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3895" y="619301"/>
            <a:ext cx="6429563" cy="2584567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algn="just">
              <a:lnSpc>
                <a:spcPct val="90000"/>
              </a:lnSpc>
            </a:pPr>
            <a:r>
              <a:rPr lang="es-ES" sz="1800" dirty="0"/>
              <a:t>Ordenar en C++ es un concepto en el que los elementos de una arreglo se reorganizan en un orden lógico. Este orden puede ser de menor a mayor o de mayor a menor. Ordenar un arreglo desordenado ayuda a resolver muchos problemas: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s-ES" sz="1800" i="1" dirty="0"/>
              <a:t>Ordenar vuelos desde el más antiguo al más reciente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s-ES" sz="1800" i="1" dirty="0"/>
              <a:t>Ordenar calificaciones de mayor a menor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s-ES" sz="1800" i="1" dirty="0"/>
              <a:t>Clasificación de canciones según artista, álbum, lista de reproducción, etc</a:t>
            </a:r>
            <a:r>
              <a:rPr lang="es-ES" sz="1400" i="1" dirty="0"/>
              <a:t>.</a:t>
            </a:r>
            <a:endParaRPr lang="en-US" sz="1400" i="1" dirty="0"/>
          </a:p>
        </p:txBody>
      </p:sp>
      <p:pic>
        <p:nvPicPr>
          <p:cNvPr id="11" name="Picture Placeholder 10" descr="Variety of books on shelves in library">
            <a:extLst>
              <a:ext uri="{FF2B5EF4-FFF2-40B4-BE49-F238E27FC236}">
                <a16:creationId xmlns:a16="http://schemas.microsoft.com/office/drawing/2014/main" id="{759DD474-D676-41A6-A2FB-30B2078418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5992" r="15992"/>
          <a:stretch/>
        </p:blipFill>
        <p:spPr>
          <a:xfrm>
            <a:off x="1234918" y="3589351"/>
            <a:ext cx="2534019" cy="2533423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pic>
        <p:nvPicPr>
          <p:cNvPr id="13" name="Picture Placeholder 12" descr="Puzzle pieces">
            <a:extLst>
              <a:ext uri="{FF2B5EF4-FFF2-40B4-BE49-F238E27FC236}">
                <a16:creationId xmlns:a16="http://schemas.microsoft.com/office/drawing/2014/main" id="{D624A4F8-65E3-4A17-A439-FE80714CDE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/>
        </p:blipFill>
        <p:spPr>
          <a:xfrm>
            <a:off x="4462399" y="3950084"/>
            <a:ext cx="3267203" cy="2172689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sp>
        <p:nvSpPr>
          <p:cNvPr id="35" name="Arc 28">
            <a:extLst>
              <a:ext uri="{FF2B5EF4-FFF2-40B4-BE49-F238E27FC236}">
                <a16:creationId xmlns:a16="http://schemas.microsoft.com/office/drawing/2014/main" id="{4D3DC50D-CA0F-48F9-B17E-20D8669AA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7360" y="3365205"/>
            <a:ext cx="3939038" cy="3939038"/>
          </a:xfrm>
          <a:prstGeom prst="arc">
            <a:avLst>
              <a:gd name="adj1" fmla="val 16200000"/>
              <a:gd name="adj2" fmla="val 20354996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0">
            <a:extLst>
              <a:ext uri="{FF2B5EF4-FFF2-40B4-BE49-F238E27FC236}">
                <a16:creationId xmlns:a16="http://schemas.microsoft.com/office/drawing/2014/main" id="{D1B80E9C-CF8A-440B-B8F5-54BF121BF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058400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34C814-47B2-4B46-A68D-0B78B4585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472" y="3950082"/>
            <a:ext cx="3666986" cy="2172689"/>
          </a:xfrm>
          <a:custGeom>
            <a:avLst/>
            <a:gdLst/>
            <a:ahLst/>
            <a:cxnLst/>
            <a:rect l="l" t="t" r="r" b="b"/>
            <a:pathLst>
              <a:path w="3064284" h="3064284">
                <a:moveTo>
                  <a:pt x="166483" y="0"/>
                </a:moveTo>
                <a:lnTo>
                  <a:pt x="2897801" y="0"/>
                </a:lnTo>
                <a:cubicBezTo>
                  <a:pt x="2989747" y="0"/>
                  <a:pt x="3064284" y="74537"/>
                  <a:pt x="3064284" y="166483"/>
                </a:cubicBezTo>
                <a:lnTo>
                  <a:pt x="3064284" y="2897801"/>
                </a:lnTo>
                <a:cubicBezTo>
                  <a:pt x="3064284" y="2989747"/>
                  <a:pt x="2989747" y="3064284"/>
                  <a:pt x="2897801" y="3064284"/>
                </a:cubicBezTo>
                <a:lnTo>
                  <a:pt x="166483" y="3064284"/>
                </a:lnTo>
                <a:cubicBezTo>
                  <a:pt x="74537" y="3064284"/>
                  <a:pt x="0" y="2989747"/>
                  <a:pt x="0" y="2897801"/>
                </a:cubicBezTo>
                <a:lnTo>
                  <a:pt x="0" y="166483"/>
                </a:lnTo>
                <a:cubicBezTo>
                  <a:pt x="0" y="74537"/>
                  <a:pt x="74537" y="0"/>
                  <a:pt x="166483" y="0"/>
                </a:cubicBezTo>
                <a:close/>
              </a:path>
            </a:pathLst>
          </a:cu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2400" y="6356350"/>
            <a:ext cx="1041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b="0" i="0" u="none" strike="noStrike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b="0" i="0" u="none" strike="noStrike" normalizeH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02193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Algoritmos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Ordenamiento</a:t>
            </a:r>
            <a:r>
              <a:rPr lang="en-US" dirty="0">
                <a:solidFill>
                  <a:srgbClr val="FFFFFF"/>
                </a:solidFill>
              </a:rPr>
              <a:t> (Sort)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594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10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12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Rectangle 14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049662-E818-6873-F310-69095D47F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11601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Bubble Sort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1D8690-AB4E-4E88-9C56-7A35651DF6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4208" y="530578"/>
            <a:ext cx="5428176" cy="5683955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</p:spPr>
      </p:pic>
      <p:sp>
        <p:nvSpPr>
          <p:cNvPr id="24" name="Arc 16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3D6BC1-D1A2-CF90-4681-AE8DF842E4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9570" y="1825625"/>
            <a:ext cx="4771178" cy="438890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b="0" i="0" dirty="0">
                <a:effectLst/>
              </a:rPr>
              <a:t>El </a:t>
            </a:r>
            <a:r>
              <a:rPr lang="en-US" sz="2400" b="0" i="0" dirty="0" err="1">
                <a:effectLst/>
              </a:rPr>
              <a:t>ordenamiendo</a:t>
            </a:r>
            <a:r>
              <a:rPr lang="en-US" sz="2400" b="0" i="0" dirty="0">
                <a:effectLst/>
              </a:rPr>
              <a:t> de </a:t>
            </a:r>
            <a:r>
              <a:rPr lang="en-US" sz="2400" b="0" i="0" dirty="0" err="1">
                <a:effectLst/>
              </a:rPr>
              <a:t>burbuja</a:t>
            </a:r>
            <a:r>
              <a:rPr lang="en-US" sz="2400" b="0" i="0" dirty="0">
                <a:effectLst/>
              </a:rPr>
              <a:t> es uno de </a:t>
            </a:r>
            <a:r>
              <a:rPr lang="en-US" sz="2400" b="0" i="0" dirty="0" err="1">
                <a:effectLst/>
              </a:rPr>
              <a:t>los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algoritmos</a:t>
            </a:r>
            <a:r>
              <a:rPr lang="en-US" sz="2400" b="0" i="0" dirty="0">
                <a:effectLst/>
              </a:rPr>
              <a:t> de </a:t>
            </a:r>
            <a:r>
              <a:rPr lang="en-US" sz="2400" b="0" i="0" dirty="0" err="1">
                <a:effectLst/>
              </a:rPr>
              <a:t>clasificación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más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sencillos</a:t>
            </a:r>
            <a:r>
              <a:rPr lang="en-US" sz="2400" b="0" i="0" dirty="0">
                <a:effectLst/>
              </a:rPr>
              <a:t>. </a:t>
            </a:r>
          </a:p>
          <a:p>
            <a:pPr marL="0" indent="0">
              <a:buNone/>
            </a:pPr>
            <a:r>
              <a:rPr lang="en-US" sz="2400" dirty="0" err="1"/>
              <a:t>C</a:t>
            </a:r>
            <a:r>
              <a:rPr lang="en-US" sz="2400" b="0" i="0" dirty="0" err="1">
                <a:effectLst/>
              </a:rPr>
              <a:t>omenzamos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comparando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los</a:t>
            </a:r>
            <a:r>
              <a:rPr lang="en-US" sz="2400" b="0" i="0" dirty="0">
                <a:effectLst/>
              </a:rPr>
              <a:t> dos </a:t>
            </a:r>
            <a:r>
              <a:rPr lang="en-US" sz="2400" b="0" i="0" dirty="0" err="1">
                <a:effectLst/>
              </a:rPr>
              <a:t>primeros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elementos</a:t>
            </a:r>
            <a:r>
              <a:rPr lang="en-US" sz="2400" b="0" i="0" dirty="0">
                <a:effectLst/>
              </a:rPr>
              <a:t> de la </a:t>
            </a:r>
            <a:r>
              <a:rPr lang="en-US" sz="2400" b="0" i="0" dirty="0" err="1">
                <a:effectLst/>
              </a:rPr>
              <a:t>matriz</a:t>
            </a:r>
            <a:r>
              <a:rPr lang="en-US" sz="2400" b="0" i="0" dirty="0">
                <a:effectLst/>
              </a:rPr>
              <a:t> y </a:t>
            </a:r>
            <a:r>
              <a:rPr lang="en-US" sz="2400" b="0" i="0" dirty="0" err="1">
                <a:effectLst/>
              </a:rPr>
              <a:t>comprobando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si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el</a:t>
            </a:r>
            <a:r>
              <a:rPr lang="en-US" sz="2400" b="0" i="0" dirty="0">
                <a:effectLst/>
              </a:rPr>
              <a:t> primer </a:t>
            </a:r>
            <a:r>
              <a:rPr lang="en-US" sz="2400" b="0" i="0" dirty="0" err="1">
                <a:effectLst/>
              </a:rPr>
              <a:t>elemento</a:t>
            </a:r>
            <a:r>
              <a:rPr lang="en-US" sz="2400" b="0" i="0" dirty="0">
                <a:effectLst/>
              </a:rPr>
              <a:t> es mayor que </a:t>
            </a:r>
            <a:r>
              <a:rPr lang="en-US" sz="2400" b="0" i="0" dirty="0" err="1">
                <a:effectLst/>
              </a:rPr>
              <a:t>el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segundo</a:t>
            </a:r>
            <a:r>
              <a:rPr lang="en-US" sz="2400" b="0" i="0" dirty="0">
                <a:effectLst/>
              </a:rPr>
              <a:t>; </a:t>
            </a:r>
            <a:r>
              <a:rPr lang="en-US" sz="2400" b="0" i="0" dirty="0" err="1">
                <a:effectLst/>
              </a:rPr>
              <a:t>si</a:t>
            </a:r>
            <a:r>
              <a:rPr lang="en-US" sz="2400" b="0" i="0" dirty="0">
                <a:effectLst/>
              </a:rPr>
              <a:t> es </a:t>
            </a:r>
            <a:r>
              <a:rPr lang="en-US" sz="2400" b="0" i="0" dirty="0" err="1">
                <a:effectLst/>
              </a:rPr>
              <a:t>así</a:t>
            </a:r>
            <a:r>
              <a:rPr lang="en-US" sz="2400" b="0" i="0" dirty="0">
                <a:effectLst/>
              </a:rPr>
              <a:t>, </a:t>
            </a:r>
            <a:r>
              <a:rPr lang="en-US" sz="2400" b="0" i="0" dirty="0" err="1">
                <a:effectLst/>
              </a:rPr>
              <a:t>intercambiaremos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esos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elementos</a:t>
            </a:r>
            <a:r>
              <a:rPr lang="en-US" sz="2400" b="0" i="0" dirty="0">
                <a:effectLst/>
              </a:rPr>
              <a:t> y </a:t>
            </a:r>
            <a:r>
              <a:rPr lang="en-US" sz="2400" b="0" i="0" dirty="0" err="1">
                <a:effectLst/>
              </a:rPr>
              <a:t>avanzaremos</a:t>
            </a:r>
            <a:r>
              <a:rPr lang="en-US" sz="2400" b="0" i="0" dirty="0">
                <a:effectLst/>
              </a:rPr>
              <a:t> al </a:t>
            </a:r>
            <a:r>
              <a:rPr lang="en-US" sz="2400" b="0" i="0" dirty="0" err="1">
                <a:effectLst/>
              </a:rPr>
              <a:t>siguiente</a:t>
            </a:r>
            <a:r>
              <a:rPr lang="en-US" sz="2400" b="0" i="0" dirty="0">
                <a:effectLst/>
              </a:rPr>
              <a:t> </a:t>
            </a:r>
            <a:r>
              <a:rPr lang="en-US" sz="2400" b="0" i="0" dirty="0" err="1">
                <a:effectLst/>
              </a:rPr>
              <a:t>elemento</a:t>
            </a:r>
            <a:r>
              <a:rPr lang="en-US" sz="2400" b="0" i="0" dirty="0">
                <a:effectLst/>
              </a:rPr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53703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8">
            <a:extLst>
              <a:ext uri="{FF2B5EF4-FFF2-40B4-BE49-F238E27FC236}">
                <a16:creationId xmlns:a16="http://schemas.microsoft.com/office/drawing/2014/main" id="{231598CC-E9D8-46F1-A31D-21527BFD6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7E2491-0677-4B9D-892D-548C6CDBC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393360" cy="1325563"/>
          </a:xfrm>
        </p:spPr>
        <p:txBody>
          <a:bodyPr>
            <a:normAutofit/>
          </a:bodyPr>
          <a:lstStyle/>
          <a:p>
            <a:r>
              <a:rPr lang="es-CR" dirty="0" err="1"/>
              <a:t>Bubble</a:t>
            </a:r>
            <a:r>
              <a:rPr lang="es-CR" dirty="0"/>
              <a:t> </a:t>
            </a:r>
            <a:r>
              <a:rPr lang="es-CR" dirty="0" err="1"/>
              <a:t>Sort</a:t>
            </a:r>
            <a:endParaRPr lang="es-CR" dirty="0"/>
          </a:p>
        </p:txBody>
      </p:sp>
      <p:sp>
        <p:nvSpPr>
          <p:cNvPr id="28" name="Freeform: Shape 20">
            <a:extLst>
              <a:ext uri="{FF2B5EF4-FFF2-40B4-BE49-F238E27FC236}">
                <a16:creationId xmlns:a16="http://schemas.microsoft.com/office/drawing/2014/main" id="{6C077334-5571-4B83-A83E-4CCCFA7B5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0632" y="0"/>
            <a:ext cx="2093996" cy="1402773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22">
            <a:extLst>
              <a:ext uri="{FF2B5EF4-FFF2-40B4-BE49-F238E27FC236}">
                <a16:creationId xmlns:a16="http://schemas.microsoft.com/office/drawing/2014/main" id="{CB147A70-DC29-4DDF-A34C-2B82C6E2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40507FF-3C32-4397-BA38-CAB863223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s-CR" sz="2400" dirty="0" err="1"/>
              <a:t>Bubble</a:t>
            </a:r>
            <a:r>
              <a:rPr lang="es-CR" sz="2400" dirty="0"/>
              <a:t> </a:t>
            </a:r>
            <a:r>
              <a:rPr lang="es-CR" sz="2400" dirty="0" err="1"/>
              <a:t>Sort</a:t>
            </a:r>
            <a:r>
              <a:rPr lang="es-CR" sz="2400" dirty="0"/>
              <a:t> en 2 minutos visualmente: </a:t>
            </a:r>
            <a:r>
              <a:rPr lang="es-CR" sz="2400" dirty="0">
                <a:hlinkClick r:id="rId2"/>
              </a:rPr>
              <a:t>https://www.youtube.com/watch?v=xli_FI7CuzA&amp;ab_channel=MichaelSambol</a:t>
            </a:r>
            <a:endParaRPr lang="es-CR" sz="2400" dirty="0"/>
          </a:p>
          <a:p>
            <a:r>
              <a:rPr lang="es-CR" sz="2400" dirty="0"/>
              <a:t>Pseudo código y complejidad: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B438362-1E1E-4C62-A99E-4134CB163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0631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A86D90EF-B889-47B3-A9ED-035DAFA50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745968" y="1109670"/>
            <a:ext cx="2482114" cy="2482114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F61ABFD-DE05-41FD-A6B7-6D40196C1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55865" y="1026771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9BF2A2A-F60D-4C50-B527-31D64BC067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1934" y="4001294"/>
            <a:ext cx="6697412" cy="2310606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F646DF8-223D-47DD-95B1-F2654229E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20C0F7-CEBA-4206-9E50-A051D3E03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7162" y="6356350"/>
            <a:ext cx="169663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4D3DC50D-CA0F-48F9-B17E-20D8669AA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97791" y="402001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7DA3DB-F77C-4966-BC9C-E9F4BC9B0184}"/>
              </a:ext>
            </a:extLst>
          </p:cNvPr>
          <p:cNvSpPr txBox="1"/>
          <p:nvPr/>
        </p:nvSpPr>
        <p:spPr>
          <a:xfrm>
            <a:off x="9565961" y="6657945"/>
            <a:ext cx="262603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s-CR" sz="700">
                <a:solidFill>
                  <a:srgbClr val="FFFFFF"/>
                </a:solidFill>
                <a:hlinkClick r:id="rId4" tooltip="https://freepngimg.com/png/25349-bubbles-pictur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s-CR" sz="700">
                <a:solidFill>
                  <a:srgbClr val="FFFFFF"/>
                </a:solidFill>
              </a:rPr>
              <a:t> by Unknown Author is licensed under </a:t>
            </a:r>
            <a:r>
              <a:rPr lang="es-CR" sz="700">
                <a:solidFill>
                  <a:srgbClr val="FFFFFF"/>
                </a:solidFill>
                <a:hlinkClick r:id="rId6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s-CR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698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10245-B0AE-4F2B-BA9D-CB61EF9A9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Selection Sort</a:t>
            </a:r>
            <a:endParaRPr lang="es-C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1A492D-BB5B-4E49-8CC6-182973EF268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sz="2000"/>
              <a:t>Divida la lista de entrada en una parte ordenada y sin ordenar (la parte inicialmente ordenada está vacía)</a:t>
            </a:r>
          </a:p>
          <a:p>
            <a:r>
              <a:rPr lang="es-ES" sz="2000"/>
              <a:t>Seleccione el elemento más pequeño y colóquelo al final de la parte ordenada</a:t>
            </a:r>
          </a:p>
          <a:p>
            <a:r>
              <a:rPr lang="es-ES" sz="2000"/>
              <a:t>Aumentar el tamaño de la parte ordenada en uno</a:t>
            </a:r>
          </a:p>
          <a:p>
            <a:r>
              <a:rPr lang="es-ES" sz="2000"/>
              <a:t>Repita esto n-1 veces para ordenar una lista de n elementos</a:t>
            </a:r>
            <a:endParaRPr lang="es-CR" sz="2000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7BB8F538-434B-47F3-A1D2-3BCD152EFB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5875" y="1825625"/>
            <a:ext cx="5094249" cy="435133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3B297-92C6-4643-9811-6A361D566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212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20ECC28-DB5F-4FBD-82DA-9BE585DBF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</a:t>
            </a:r>
            <a:endParaRPr lang="es-CR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C08030A-43F6-46EB-8519-F8ED3E515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Selection Sort video: </a:t>
            </a:r>
            <a:r>
              <a:rPr lang="en-US" sz="2400" dirty="0">
                <a:hlinkClick r:id="rId2"/>
              </a:rPr>
              <a:t>https://www.youtube.com/watch?v=g-PGLbMth_g&amp;ab_channel=MichaelSambol</a:t>
            </a:r>
            <a:endParaRPr lang="en-US" sz="2400" dirty="0"/>
          </a:p>
          <a:p>
            <a:r>
              <a:rPr lang="en-US" sz="2400" dirty="0"/>
              <a:t>Pseudo Código y </a:t>
            </a:r>
            <a:r>
              <a:rPr lang="en-US" sz="2400" dirty="0" err="1"/>
              <a:t>complejidad</a:t>
            </a:r>
            <a:endParaRPr lang="es-CR" sz="2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1C5EED-EA9A-43EE-9952-E36E9EB77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435337-6FDA-43C0-8F18-50DABCDA3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481" y="3228165"/>
            <a:ext cx="5705475" cy="349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623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36A7B-0241-4A51-9208-C28898D69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Sort</a:t>
            </a:r>
            <a:endParaRPr lang="es-C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850801E-DB0E-4088-B8D8-0972AD183D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Quick </a:t>
            </a:r>
            <a:r>
              <a:rPr lang="es-ES" dirty="0" err="1"/>
              <a:t>sort</a:t>
            </a:r>
            <a:r>
              <a:rPr lang="es-ES" dirty="0"/>
              <a:t> es el algoritmo más utilizado y en muchos casos el más eficiente. </a:t>
            </a:r>
          </a:p>
          <a:p>
            <a:pPr marL="0" indent="0">
              <a:buNone/>
            </a:pPr>
            <a:r>
              <a:rPr lang="es-ES" dirty="0"/>
              <a:t>Funciona en el enfoque </a:t>
            </a:r>
            <a:r>
              <a:rPr lang="es-ES" b="1" dirty="0"/>
              <a:t>divide y vencerás</a:t>
            </a:r>
            <a:r>
              <a:rPr lang="es-ES" dirty="0"/>
              <a:t>, es decir, el arreglo se divide en </a:t>
            </a:r>
            <a:r>
              <a:rPr lang="es-ES" dirty="0" err="1"/>
              <a:t>subarreglos</a:t>
            </a:r>
            <a:r>
              <a:rPr lang="es-ES" dirty="0"/>
              <a:t> por medio de un </a:t>
            </a:r>
            <a:r>
              <a:rPr lang="es-ES" b="1" dirty="0"/>
              <a:t>pivote</a:t>
            </a:r>
            <a:r>
              <a:rPr lang="es-ES" dirty="0"/>
              <a:t>. </a:t>
            </a:r>
          </a:p>
          <a:p>
            <a:pPr marL="0" indent="0">
              <a:buNone/>
            </a:pPr>
            <a:r>
              <a:rPr lang="es-ES" dirty="0"/>
              <a:t>Recursivamente estos </a:t>
            </a:r>
            <a:r>
              <a:rPr lang="es-ES" dirty="0" err="1"/>
              <a:t>subarreglos</a:t>
            </a:r>
            <a:r>
              <a:rPr lang="es-ES" dirty="0"/>
              <a:t> se dividen con pivotes y al final combinan para formar una lista ordenada y completa.</a:t>
            </a:r>
          </a:p>
          <a:p>
            <a:pPr marL="0" indent="0">
              <a:buNone/>
            </a:pPr>
            <a:endParaRPr lang="es-C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1B913-DDC0-42D0-BF5A-0E98B381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984D7-8CBC-449E-B606-FAA370766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15D0D-E491-434F-9BE6-1106F547C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6" name="Picture 4" descr="Sorting_in_C++_Example15">
            <a:extLst>
              <a:ext uri="{FF2B5EF4-FFF2-40B4-BE49-F238E27FC236}">
                <a16:creationId xmlns:a16="http://schemas.microsoft.com/office/drawing/2014/main" id="{2177520B-61EC-4897-8DEF-56340999BC0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543969"/>
            <a:ext cx="51816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AD2928-B09E-44F3-91CB-5B9F871A8321}"/>
              </a:ext>
            </a:extLst>
          </p:cNvPr>
          <p:cNvSpPr txBox="1"/>
          <p:nvPr/>
        </p:nvSpPr>
        <p:spPr>
          <a:xfrm>
            <a:off x="6829425" y="5343525"/>
            <a:ext cx="1495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Menor</a:t>
            </a:r>
            <a:r>
              <a:rPr lang="en-US" dirty="0"/>
              <a:t> al </a:t>
            </a:r>
            <a:r>
              <a:rPr lang="en-US" dirty="0" err="1"/>
              <a:t>pivote</a:t>
            </a:r>
            <a:endParaRPr lang="es-C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A44C82-64EA-4C72-8E0A-8E644AB2DF3C}"/>
              </a:ext>
            </a:extLst>
          </p:cNvPr>
          <p:cNvSpPr txBox="1"/>
          <p:nvPr/>
        </p:nvSpPr>
        <p:spPr>
          <a:xfrm>
            <a:off x="9982200" y="5343525"/>
            <a:ext cx="1495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Mayor al </a:t>
            </a:r>
            <a:r>
              <a:rPr lang="en-US" dirty="0" err="1"/>
              <a:t>pivote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328884582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BDEF148-1770-458F-8F5B-C3D0A278AA9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413533D-8C39-401E-8B75-B1AEEEC56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{A380EC2A-CA81-4F91-AE3E-EDE74C62643F}tf78504181_win32</Template>
  <TotalTime>1030</TotalTime>
  <Words>436</Words>
  <Application>Microsoft Office PowerPoint</Application>
  <PresentationFormat>Widescreen</PresentationFormat>
  <Paragraphs>55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Avenir Next LT Pro</vt:lpstr>
      <vt:lpstr>Calibri</vt:lpstr>
      <vt:lpstr>Tw Cen MT</vt:lpstr>
      <vt:lpstr>ShapesVTI</vt:lpstr>
      <vt:lpstr>Algorithmos de Ordenamiento</vt:lpstr>
      <vt:lpstr>Agenda</vt:lpstr>
      <vt:lpstr>Introduction: Ordenar(Sort) en C++</vt:lpstr>
      <vt:lpstr>Algoritmos de Ordenamiento (Sort)</vt:lpstr>
      <vt:lpstr>Bubble Sort</vt:lpstr>
      <vt:lpstr>Bubble Sort</vt:lpstr>
      <vt:lpstr>Selection Sort</vt:lpstr>
      <vt:lpstr>Selection Sort</vt:lpstr>
      <vt:lpstr>Quick Sort</vt:lpstr>
      <vt:lpstr>Quick Sort</vt:lpstr>
      <vt:lpstr>Quick Sort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Algorithmos de Ordenamiento</dc:title>
  <dc:creator>Marin Benavides, Richard F</dc:creator>
  <cp:lastModifiedBy>Marin Benavides, Richard F</cp:lastModifiedBy>
  <cp:revision>3</cp:revision>
  <dcterms:created xsi:type="dcterms:W3CDTF">2022-09-23T05:16:29Z</dcterms:created>
  <dcterms:modified xsi:type="dcterms:W3CDTF">2022-09-23T22:36:33Z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